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Lst>
  <p:notesMasterIdLst>
    <p:notesMasterId r:id="rId14"/>
  </p:notesMasterIdLst>
  <p:sldIdLst>
    <p:sldId id="357" r:id="rId3"/>
    <p:sldId id="389" r:id="rId4"/>
    <p:sldId id="362" r:id="rId5"/>
    <p:sldId id="313" r:id="rId6"/>
    <p:sldId id="312" r:id="rId7"/>
    <p:sldId id="258" r:id="rId8"/>
    <p:sldId id="276" r:id="rId9"/>
    <p:sldId id="364" r:id="rId10"/>
    <p:sldId id="279" r:id="rId11"/>
    <p:sldId id="290" r:id="rId12"/>
    <p:sldId id="315" r:id="rId13"/>
  </p:sldIdLst>
  <p:sldSz cx="9144000" cy="6858000" type="screen4x3"/>
  <p:notesSz cx="6858000" cy="9144000"/>
  <p:defaultTextStyle>
    <a:defPPr>
      <a:defRPr lang="en-US"/>
    </a:defPPr>
    <a:lvl1pPr marL="0" algn="l" defTabSz="914293" rtl="0" eaLnBrk="1" latinLnBrk="0" hangingPunct="1">
      <a:defRPr sz="1800" kern="1200">
        <a:solidFill>
          <a:schemeClr val="tx1"/>
        </a:solidFill>
        <a:latin typeface="+mn-lt"/>
        <a:ea typeface="+mn-ea"/>
        <a:cs typeface="+mn-cs"/>
      </a:defRPr>
    </a:lvl1pPr>
    <a:lvl2pPr marL="457146"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79" algn="l" defTabSz="914293" rtl="0" eaLnBrk="1" latinLnBrk="0" hangingPunct="1">
      <a:defRPr sz="1800" kern="1200">
        <a:solidFill>
          <a:schemeClr val="tx1"/>
        </a:solidFill>
        <a:latin typeface="+mn-lt"/>
        <a:ea typeface="+mn-ea"/>
        <a:cs typeface="+mn-cs"/>
      </a:defRPr>
    </a:lvl7pPr>
    <a:lvl8pPr marL="3200026" algn="l" defTabSz="914293" rtl="0" eaLnBrk="1" latinLnBrk="0" hangingPunct="1">
      <a:defRPr sz="1800" kern="1200">
        <a:solidFill>
          <a:schemeClr val="tx1"/>
        </a:solidFill>
        <a:latin typeface="+mn-lt"/>
        <a:ea typeface="+mn-ea"/>
        <a:cs typeface="+mn-cs"/>
      </a:defRPr>
    </a:lvl8pPr>
    <a:lvl9pPr marL="3657172" algn="l" defTabSz="91429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0049"/>
    <a:srgbClr val="333333"/>
    <a:srgbClr val="606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1" autoAdjust="0"/>
    <p:restoredTop sz="94660"/>
  </p:normalViewPr>
  <p:slideViewPr>
    <p:cSldViewPr>
      <p:cViewPr varScale="1">
        <p:scale>
          <a:sx n="81" d="100"/>
          <a:sy n="81" d="100"/>
        </p:scale>
        <p:origin x="1373"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C97B41-6100-48DC-ADF3-FEE0815A5740}" type="datetimeFigureOut">
              <a:rPr lang="en-US" smtClean="0"/>
              <a:t>4/24/2019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A22BF7-4BC5-4B31-948D-492EC93FEBD4}" type="slidenum">
              <a:rPr lang="en-US" smtClean="0"/>
              <a:t>‹#›</a:t>
            </a:fld>
            <a:endParaRPr lang="en-US" dirty="0"/>
          </a:p>
        </p:txBody>
      </p:sp>
    </p:spTree>
    <p:extLst>
      <p:ext uri="{BB962C8B-B14F-4D97-AF65-F5344CB8AC3E}">
        <p14:creationId xmlns:p14="http://schemas.microsoft.com/office/powerpoint/2010/main" val="2346217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96038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61229"/>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9"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550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1" y="1090302"/>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4" y="1090301"/>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0599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3"/>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1"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010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3"/>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6928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4041005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9"/>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3"/>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6130341"/>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3489063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3"/>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3"/>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5"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382394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3449274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48" tIns="41025" rIns="82048" bIns="41025"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3"/>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2853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2"/>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8"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3100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39983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3"/>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4"/>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5824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2"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0875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3"/>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2"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94249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13172927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2"/>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4" y="6131370"/>
            <a:ext cx="2056535" cy="365592"/>
          </a:xfrm>
          <a:prstGeom prst="rect">
            <a:avLst/>
          </a:prstGeom>
        </p:spPr>
        <p:txBody>
          <a:bodyPr lIns="82048" tIns="41025" rIns="82048" bIns="41025"/>
          <a:lstStyle>
            <a:lvl1pPr>
              <a:defRPr/>
            </a:lvl1pPr>
          </a:lstStyle>
          <a:p>
            <a:pPr defTabSz="457092"/>
            <a:r>
              <a:rPr lang="en-US" dirty="0">
                <a:solidFill>
                  <a:srgbClr val="3A0038"/>
                </a:solidFill>
              </a:rPr>
              <a:t>Date</a:t>
            </a:r>
          </a:p>
        </p:txBody>
      </p:sp>
      <p:sp>
        <p:nvSpPr>
          <p:cNvPr id="5" name="Footer Placeholder 4"/>
          <p:cNvSpPr>
            <a:spLocks noGrp="1"/>
          </p:cNvSpPr>
          <p:nvPr>
            <p:ph type="ftr" sz="quarter" idx="11"/>
          </p:nvPr>
        </p:nvSpPr>
        <p:spPr>
          <a:xfrm>
            <a:off x="2834526" y="6131370"/>
            <a:ext cx="3085523" cy="365592"/>
          </a:xfrm>
          <a:prstGeom prst="rect">
            <a:avLst/>
          </a:prstGeom>
        </p:spPr>
        <p:txBody>
          <a:bodyPr lIns="82048" tIns="41025" rIns="82048" bIns="41025"/>
          <a:lstStyle/>
          <a:p>
            <a:pPr defTabSz="457092"/>
            <a:endParaRPr lang="en-US" dirty="0">
              <a:solidFill>
                <a:srgbClr val="3A0038"/>
              </a:solidFill>
            </a:endParaRPr>
          </a:p>
        </p:txBody>
      </p:sp>
      <p:sp>
        <p:nvSpPr>
          <p:cNvPr id="6" name="Slide Number Placeholder 5"/>
          <p:cNvSpPr>
            <a:spLocks noGrp="1"/>
          </p:cNvSpPr>
          <p:nvPr>
            <p:ph type="sldNum" sz="quarter" idx="12"/>
          </p:nvPr>
        </p:nvSpPr>
        <p:spPr>
          <a:xfrm>
            <a:off x="6263526" y="6131370"/>
            <a:ext cx="2056534" cy="365592"/>
          </a:xfrm>
          <a:prstGeom prst="rect">
            <a:avLst/>
          </a:prstGeom>
        </p:spPr>
        <p:txBody>
          <a:bodyPr lIns="82048" tIns="41025" rIns="82048" bIns="41025"/>
          <a:lstStyle/>
          <a:p>
            <a:pPr defTabSz="457092"/>
            <a:fld id="{16A14BB8-2612-4215-A2F2-ED4808A51640}" type="slidenum">
              <a:rPr lang="en-US" smtClean="0">
                <a:solidFill>
                  <a:srgbClr val="3A0038"/>
                </a:solidFill>
              </a:rPr>
              <a:pPr defTabSz="457092"/>
              <a:t>‹#›</a:t>
            </a:fld>
            <a:endParaRPr lang="en-US" dirty="0">
              <a:solidFill>
                <a:srgbClr val="3A0038"/>
              </a:solidFill>
            </a:endParaRPr>
          </a:p>
        </p:txBody>
      </p:sp>
    </p:spTree>
    <p:extLst>
      <p:ext uri="{BB962C8B-B14F-4D97-AF65-F5344CB8AC3E}">
        <p14:creationId xmlns:p14="http://schemas.microsoft.com/office/powerpoint/2010/main" val="2782365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46613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3550875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596085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7290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7760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3911394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3"/>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9029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3" y="1186552"/>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87217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1"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73565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7"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8357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5"/>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2563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59" y="1061228"/>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8"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58969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0" y="1090301"/>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3" y="1090300"/>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5508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2"/>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0"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02818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2"/>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3447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283648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039742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8"/>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6130340"/>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9001699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2"/>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2"/>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4"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13325253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19252282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58" tIns="41029" rIns="82058" bIns="41029"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2"/>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8281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1"/>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7"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62097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2"/>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3"/>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57063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1"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330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2"/>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1"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0334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22161822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5"/>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1"/>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3" y="6131370"/>
            <a:ext cx="2056535" cy="365592"/>
          </a:xfrm>
          <a:prstGeom prst="rect">
            <a:avLst/>
          </a:prstGeom>
        </p:spPr>
        <p:txBody>
          <a:bodyPr lIns="82058" tIns="41029" rIns="82058" bIns="41029"/>
          <a:lstStyle>
            <a:lvl1pPr>
              <a:defRPr/>
            </a:lvl1pPr>
          </a:lstStyle>
          <a:p>
            <a:pPr defTabSz="457146"/>
            <a:r>
              <a:rPr lang="en-US" dirty="0">
                <a:solidFill>
                  <a:srgbClr val="3A0038"/>
                </a:solidFill>
              </a:rPr>
              <a:t>Date</a:t>
            </a:r>
          </a:p>
        </p:txBody>
      </p:sp>
      <p:sp>
        <p:nvSpPr>
          <p:cNvPr id="5" name="Footer Placeholder 4"/>
          <p:cNvSpPr>
            <a:spLocks noGrp="1"/>
          </p:cNvSpPr>
          <p:nvPr>
            <p:ph type="ftr" sz="quarter" idx="11"/>
          </p:nvPr>
        </p:nvSpPr>
        <p:spPr>
          <a:xfrm>
            <a:off x="2834525" y="6131370"/>
            <a:ext cx="3085523" cy="365592"/>
          </a:xfrm>
          <a:prstGeom prst="rect">
            <a:avLst/>
          </a:prstGeom>
        </p:spPr>
        <p:txBody>
          <a:bodyPr lIns="82058" tIns="41029" rIns="82058" bIns="41029"/>
          <a:lstStyle/>
          <a:p>
            <a:pPr defTabSz="457146"/>
            <a:endParaRPr lang="en-US" dirty="0">
              <a:solidFill>
                <a:srgbClr val="3A0038"/>
              </a:solidFill>
            </a:endParaRPr>
          </a:p>
        </p:txBody>
      </p:sp>
      <p:sp>
        <p:nvSpPr>
          <p:cNvPr id="6" name="Slide Number Placeholder 5"/>
          <p:cNvSpPr>
            <a:spLocks noGrp="1"/>
          </p:cNvSpPr>
          <p:nvPr>
            <p:ph type="sldNum" sz="quarter" idx="12"/>
          </p:nvPr>
        </p:nvSpPr>
        <p:spPr>
          <a:xfrm>
            <a:off x="6263525" y="6131370"/>
            <a:ext cx="2056534" cy="365592"/>
          </a:xfrm>
          <a:prstGeom prst="rect">
            <a:avLst/>
          </a:prstGeom>
        </p:spPr>
        <p:txBody>
          <a:bodyPr lIns="82058" tIns="41029" rIns="82058" bIns="41029"/>
          <a:lstStyle/>
          <a:p>
            <a:pPr defTabSz="457146"/>
            <a:fld id="{16A14BB8-2612-4215-A2F2-ED4808A51640}" type="slidenum">
              <a:rPr lang="en-US">
                <a:solidFill>
                  <a:srgbClr val="3A0038"/>
                </a:solidFill>
              </a:rPr>
              <a:pPr defTabSz="457146"/>
              <a:t>‹#›</a:t>
            </a:fld>
            <a:endParaRPr lang="en-US" dirty="0">
              <a:solidFill>
                <a:srgbClr val="3A0038"/>
              </a:solidFill>
            </a:endParaRPr>
          </a:p>
        </p:txBody>
      </p:sp>
    </p:spTree>
    <p:extLst>
      <p:ext uri="{BB962C8B-B14F-4D97-AF65-F5344CB8AC3E}">
        <p14:creationId xmlns:p14="http://schemas.microsoft.com/office/powerpoint/2010/main" val="437620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2"/>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1450134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5367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4" y="1186553"/>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9173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2"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1605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8"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1419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6"/>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2255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397" tIns="45698" rIns="91397" bIns="45698" rtlCol="0" anchor="ctr"/>
          <a:lstStyle/>
          <a:p>
            <a:pPr algn="ctr" defTabSz="457092"/>
            <a:endParaRPr lang="en-US" sz="1100" dirty="0">
              <a:solidFill>
                <a:prstClr val="white"/>
              </a:solidFill>
            </a:endParaRPr>
          </a:p>
        </p:txBody>
      </p:sp>
      <p:sp>
        <p:nvSpPr>
          <p:cNvPr id="2" name="Title Placeholder 1"/>
          <p:cNvSpPr>
            <a:spLocks noGrp="1"/>
          </p:cNvSpPr>
          <p:nvPr>
            <p:ph type="title"/>
          </p:nvPr>
        </p:nvSpPr>
        <p:spPr>
          <a:xfrm>
            <a:off x="408060" y="274545"/>
            <a:ext cx="8278452" cy="836455"/>
          </a:xfrm>
          <a:prstGeom prst="rect">
            <a:avLst/>
          </a:prstGeom>
        </p:spPr>
        <p:txBody>
          <a:bodyPr vert="horz" lIns="82048" tIns="41025" rIns="82048" bIns="41025"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4" y="6627205"/>
            <a:ext cx="1981201" cy="188414"/>
          </a:xfrm>
          <a:prstGeom prst="rect">
            <a:avLst/>
          </a:prstGeom>
        </p:spPr>
      </p:pic>
      <p:sp>
        <p:nvSpPr>
          <p:cNvPr id="3" name="TextBox 2"/>
          <p:cNvSpPr txBox="1"/>
          <p:nvPr userDrawn="1"/>
        </p:nvSpPr>
        <p:spPr>
          <a:xfrm>
            <a:off x="408061" y="6610038"/>
            <a:ext cx="573549" cy="252136"/>
          </a:xfrm>
          <a:prstGeom prst="rect">
            <a:avLst/>
          </a:prstGeom>
          <a:noFill/>
        </p:spPr>
        <p:txBody>
          <a:bodyPr wrap="square" lIns="82048" tIns="41025" rIns="82048" bIns="41025" rtlCol="0">
            <a:spAutoFit/>
          </a:bodyPr>
          <a:lstStyle/>
          <a:p>
            <a:pPr defTabSz="457092"/>
            <a:fld id="{DE792297-50D0-4490-ABF3-AB945CF53D58}" type="slidenum">
              <a:rPr lang="en-US" sz="1100">
                <a:solidFill>
                  <a:prstClr val="white"/>
                </a:solidFill>
              </a:rPr>
              <a:pPr defTabSz="457092"/>
              <a:t>‹#›</a:t>
            </a:fld>
            <a:endParaRPr lang="en-US" sz="1100" dirty="0">
              <a:solidFill>
                <a:prstClr val="white"/>
              </a:solidFill>
            </a:endParaRPr>
          </a:p>
        </p:txBody>
      </p:sp>
      <p:sp>
        <p:nvSpPr>
          <p:cNvPr id="9" name="Text Placeholder 8"/>
          <p:cNvSpPr>
            <a:spLocks noGrp="1"/>
          </p:cNvSpPr>
          <p:nvPr>
            <p:ph type="body" idx="1"/>
          </p:nvPr>
        </p:nvSpPr>
        <p:spPr>
          <a:xfrm>
            <a:off x="407768" y="1201706"/>
            <a:ext cx="8278744" cy="4770543"/>
          </a:xfrm>
          <a:prstGeom prst="rect">
            <a:avLst/>
          </a:prstGeom>
        </p:spPr>
        <p:txBody>
          <a:bodyPr vert="horz" lIns="82048" tIns="41025" rIns="82048" bIns="41025"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9630351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xStyles>
    <p:titleStyle>
      <a:lvl1pPr algn="l" defTabSz="410243" rtl="0" eaLnBrk="1" latinLnBrk="0" hangingPunct="1">
        <a:spcBef>
          <a:spcPct val="0"/>
        </a:spcBef>
        <a:buNone/>
        <a:defRPr sz="2400" b="1" kern="1200" baseline="0">
          <a:solidFill>
            <a:srgbClr val="4C0049"/>
          </a:solidFill>
          <a:latin typeface="+mj-lt"/>
          <a:ea typeface="+mj-ea"/>
          <a:cs typeface="+mj-cs"/>
        </a:defRPr>
      </a:lvl1pPr>
    </p:titleStyle>
    <p:body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43" rtl="0" eaLnBrk="1" latinLnBrk="0" hangingPunct="1">
        <a:defRPr sz="1600" kern="1200">
          <a:solidFill>
            <a:schemeClr val="tx1"/>
          </a:solidFill>
          <a:latin typeface="+mn-lt"/>
          <a:ea typeface="+mn-ea"/>
          <a:cs typeface="+mn-cs"/>
        </a:defRPr>
      </a:lvl1pPr>
      <a:lvl2pPr marL="410243" algn="l" defTabSz="410243" rtl="0" eaLnBrk="1" latinLnBrk="0" hangingPunct="1">
        <a:defRPr sz="1600" kern="1200">
          <a:solidFill>
            <a:schemeClr val="tx1"/>
          </a:solidFill>
          <a:latin typeface="+mn-lt"/>
          <a:ea typeface="+mn-ea"/>
          <a:cs typeface="+mn-cs"/>
        </a:defRPr>
      </a:lvl2pPr>
      <a:lvl3pPr marL="820487" algn="l" defTabSz="410243" rtl="0" eaLnBrk="1" latinLnBrk="0" hangingPunct="1">
        <a:defRPr sz="1600" kern="1200">
          <a:solidFill>
            <a:schemeClr val="tx1"/>
          </a:solidFill>
          <a:latin typeface="+mn-lt"/>
          <a:ea typeface="+mn-ea"/>
          <a:cs typeface="+mn-cs"/>
        </a:defRPr>
      </a:lvl3pPr>
      <a:lvl4pPr marL="1230730" algn="l" defTabSz="410243" rtl="0" eaLnBrk="1" latinLnBrk="0" hangingPunct="1">
        <a:defRPr sz="1600" kern="1200">
          <a:solidFill>
            <a:schemeClr val="tx1"/>
          </a:solidFill>
          <a:latin typeface="+mn-lt"/>
          <a:ea typeface="+mn-ea"/>
          <a:cs typeface="+mn-cs"/>
        </a:defRPr>
      </a:lvl4pPr>
      <a:lvl5pPr marL="1640973" algn="l" defTabSz="410243" rtl="0" eaLnBrk="1" latinLnBrk="0" hangingPunct="1">
        <a:defRPr sz="1600" kern="1200">
          <a:solidFill>
            <a:schemeClr val="tx1"/>
          </a:solidFill>
          <a:latin typeface="+mn-lt"/>
          <a:ea typeface="+mn-ea"/>
          <a:cs typeface="+mn-cs"/>
        </a:defRPr>
      </a:lvl5pPr>
      <a:lvl6pPr marL="2051216" algn="l" defTabSz="410243" rtl="0" eaLnBrk="1" latinLnBrk="0" hangingPunct="1">
        <a:defRPr sz="1600" kern="1200">
          <a:solidFill>
            <a:schemeClr val="tx1"/>
          </a:solidFill>
          <a:latin typeface="+mn-lt"/>
          <a:ea typeface="+mn-ea"/>
          <a:cs typeface="+mn-cs"/>
        </a:defRPr>
      </a:lvl6pPr>
      <a:lvl7pPr marL="2461461" algn="l" defTabSz="410243" rtl="0" eaLnBrk="1" latinLnBrk="0" hangingPunct="1">
        <a:defRPr sz="1600" kern="1200">
          <a:solidFill>
            <a:schemeClr val="tx1"/>
          </a:solidFill>
          <a:latin typeface="+mn-lt"/>
          <a:ea typeface="+mn-ea"/>
          <a:cs typeface="+mn-cs"/>
        </a:defRPr>
      </a:lvl7pPr>
      <a:lvl8pPr marL="2871703" algn="l" defTabSz="410243" rtl="0" eaLnBrk="1" latinLnBrk="0" hangingPunct="1">
        <a:defRPr sz="1600" kern="1200">
          <a:solidFill>
            <a:schemeClr val="tx1"/>
          </a:solidFill>
          <a:latin typeface="+mn-lt"/>
          <a:ea typeface="+mn-ea"/>
          <a:cs typeface="+mn-cs"/>
        </a:defRPr>
      </a:lvl8pPr>
      <a:lvl9pPr marL="3281946" algn="l" defTabSz="41024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407" tIns="45704" rIns="91407" bIns="45704" rtlCol="0" anchor="ctr"/>
          <a:lstStyle/>
          <a:p>
            <a:pPr algn="ctr" defTabSz="457146"/>
            <a:endParaRPr lang="en-US" sz="1100" dirty="0">
              <a:solidFill>
                <a:prstClr val="white"/>
              </a:solidFill>
            </a:endParaRPr>
          </a:p>
        </p:txBody>
      </p:sp>
      <p:sp>
        <p:nvSpPr>
          <p:cNvPr id="2" name="Title Placeholder 1"/>
          <p:cNvSpPr>
            <a:spLocks noGrp="1"/>
          </p:cNvSpPr>
          <p:nvPr>
            <p:ph type="title"/>
          </p:nvPr>
        </p:nvSpPr>
        <p:spPr>
          <a:xfrm>
            <a:off x="408060" y="274544"/>
            <a:ext cx="8278452" cy="836455"/>
          </a:xfrm>
          <a:prstGeom prst="rect">
            <a:avLst/>
          </a:prstGeom>
        </p:spPr>
        <p:txBody>
          <a:bodyPr vert="horz" lIns="82058" tIns="41029" rIns="82058" bIns="41029"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3" y="6627205"/>
            <a:ext cx="1981201" cy="188414"/>
          </a:xfrm>
          <a:prstGeom prst="rect">
            <a:avLst/>
          </a:prstGeom>
        </p:spPr>
      </p:pic>
      <p:sp>
        <p:nvSpPr>
          <p:cNvPr id="3" name="TextBox 2"/>
          <p:cNvSpPr txBox="1"/>
          <p:nvPr userDrawn="1"/>
        </p:nvSpPr>
        <p:spPr>
          <a:xfrm>
            <a:off x="408060" y="6610038"/>
            <a:ext cx="573549" cy="252136"/>
          </a:xfrm>
          <a:prstGeom prst="rect">
            <a:avLst/>
          </a:prstGeom>
          <a:noFill/>
        </p:spPr>
        <p:txBody>
          <a:bodyPr wrap="square" lIns="82058" tIns="41029" rIns="82058" bIns="41029" rtlCol="0">
            <a:spAutoFit/>
          </a:bodyPr>
          <a:lstStyle/>
          <a:p>
            <a:pPr defTabSz="457146"/>
            <a:fld id="{DE792297-50D0-4490-ABF3-AB945CF53D58}" type="slidenum">
              <a:rPr lang="en-US" sz="1100">
                <a:solidFill>
                  <a:prstClr val="white"/>
                </a:solidFill>
              </a:rPr>
              <a:pPr defTabSz="457146"/>
              <a:t>‹#›</a:t>
            </a:fld>
            <a:endParaRPr lang="en-US" sz="1100" dirty="0">
              <a:solidFill>
                <a:prstClr val="white"/>
              </a:solidFill>
            </a:endParaRPr>
          </a:p>
        </p:txBody>
      </p:sp>
      <p:sp>
        <p:nvSpPr>
          <p:cNvPr id="9" name="Text Placeholder 8"/>
          <p:cNvSpPr>
            <a:spLocks noGrp="1"/>
          </p:cNvSpPr>
          <p:nvPr>
            <p:ph type="body" idx="1"/>
          </p:nvPr>
        </p:nvSpPr>
        <p:spPr>
          <a:xfrm>
            <a:off x="407768" y="1201705"/>
            <a:ext cx="8278744" cy="4770543"/>
          </a:xfrm>
          <a:prstGeom prst="rect">
            <a:avLst/>
          </a:prstGeom>
        </p:spPr>
        <p:txBody>
          <a:bodyPr vert="horz" lIns="82058" tIns="41029" rIns="82058" bIns="41029"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28781380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Lst>
  <p:txStyles>
    <p:titleStyle>
      <a:lvl1pPr algn="l" defTabSz="410291" rtl="0" eaLnBrk="1" latinLnBrk="0" hangingPunct="1">
        <a:spcBef>
          <a:spcPct val="0"/>
        </a:spcBef>
        <a:buNone/>
        <a:defRPr sz="2400" b="1" kern="1200" baseline="0">
          <a:solidFill>
            <a:srgbClr val="4C0049"/>
          </a:solidFill>
          <a:latin typeface="+mj-lt"/>
          <a:ea typeface="+mj-ea"/>
          <a:cs typeface="+mj-cs"/>
        </a:defRPr>
      </a:lvl1pPr>
    </p:titleStyle>
    <p:bodyStyle>
      <a:lvl1pPr marL="54136" marR="0" indent="-54136" algn="l" defTabSz="457146" rtl="0" eaLnBrk="1" fontAlgn="auto" latinLnBrk="0" hangingPunct="1">
        <a:lnSpc>
          <a:spcPct val="100000"/>
        </a:lnSpc>
        <a:spcBef>
          <a:spcPts val="431"/>
        </a:spcBef>
        <a:spcAft>
          <a:spcPts val="0"/>
        </a:spcAft>
        <a:buClrTx/>
        <a:buSzTx/>
        <a:buFont typeface="Arial" panose="020B0604020202020204" pitchFamily="34" charset="0"/>
        <a:buChar char=" "/>
        <a:tabLst>
          <a:tab pos="54136" algn="l"/>
        </a:tabLst>
        <a:defRPr lang="en-US" sz="1800" b="0" kern="1200" baseline="0" dirty="0" smtClean="0">
          <a:solidFill>
            <a:srgbClr val="4C0049"/>
          </a:solidFill>
          <a:latin typeface="+mj-lt"/>
          <a:ea typeface="+mn-ea"/>
          <a:cs typeface="+mn-cs"/>
        </a:defRPr>
      </a:lvl1pPr>
      <a:lvl2pPr marL="311993"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619711" algn="l"/>
        </a:tabLst>
        <a:defRPr lang="en-US" sz="1800" kern="1200" baseline="0" dirty="0" smtClean="0">
          <a:solidFill>
            <a:srgbClr val="777877"/>
          </a:solidFill>
          <a:latin typeface="+mn-lt"/>
          <a:ea typeface="+mn-ea"/>
          <a:cs typeface="+mn-cs"/>
        </a:defRPr>
      </a:lvl2pPr>
      <a:lvl3pPr marL="615437"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1030003" algn="l"/>
        </a:tabLst>
        <a:defRPr lang="en-US" sz="1800" kern="1200" dirty="0" smtClean="0">
          <a:solidFill>
            <a:srgbClr val="777877"/>
          </a:solidFill>
          <a:latin typeface="+mn-lt"/>
          <a:ea typeface="+mn-ea"/>
          <a:cs typeface="+mn-cs"/>
        </a:defRPr>
      </a:lvl3pPr>
      <a:lvl4pPr marL="1025728" indent="-205146" algn="l" defTabSz="410291"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90155" indent="-259281" algn="l" defTabSz="410291"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602" indent="-205146" algn="l" defTabSz="410291" rtl="0" eaLnBrk="1" latinLnBrk="0" hangingPunct="1">
        <a:spcBef>
          <a:spcPct val="20000"/>
        </a:spcBef>
        <a:buFont typeface="Arial"/>
        <a:buChar char="•"/>
        <a:defRPr sz="1800" kern="1200">
          <a:solidFill>
            <a:schemeClr val="tx1"/>
          </a:solidFill>
          <a:latin typeface="+mn-lt"/>
          <a:ea typeface="+mn-ea"/>
          <a:cs typeface="+mn-cs"/>
        </a:defRPr>
      </a:lvl6pPr>
      <a:lvl7pPr marL="2666893" indent="-205146" algn="l" defTabSz="410291" rtl="0" eaLnBrk="1" latinLnBrk="0" hangingPunct="1">
        <a:spcBef>
          <a:spcPct val="20000"/>
        </a:spcBef>
        <a:buFont typeface="Arial"/>
        <a:buChar char="•"/>
        <a:defRPr sz="1800" kern="1200">
          <a:solidFill>
            <a:schemeClr val="tx1"/>
          </a:solidFill>
          <a:latin typeface="+mn-lt"/>
          <a:ea typeface="+mn-ea"/>
          <a:cs typeface="+mn-cs"/>
        </a:defRPr>
      </a:lvl7pPr>
      <a:lvl8pPr marL="3077185" indent="-205146" algn="l" defTabSz="410291" rtl="0" eaLnBrk="1" latinLnBrk="0" hangingPunct="1">
        <a:spcBef>
          <a:spcPct val="20000"/>
        </a:spcBef>
        <a:buFont typeface="Arial"/>
        <a:buChar char="•"/>
        <a:defRPr sz="1800" kern="1200">
          <a:solidFill>
            <a:schemeClr val="tx1"/>
          </a:solidFill>
          <a:latin typeface="+mn-lt"/>
          <a:ea typeface="+mn-ea"/>
          <a:cs typeface="+mn-cs"/>
        </a:defRPr>
      </a:lvl8pPr>
      <a:lvl9pPr marL="3487476" indent="-205146" algn="l" defTabSz="410291"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91" rtl="0" eaLnBrk="1" latinLnBrk="0" hangingPunct="1">
        <a:defRPr sz="1600" kern="1200">
          <a:solidFill>
            <a:schemeClr val="tx1"/>
          </a:solidFill>
          <a:latin typeface="+mn-lt"/>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100" y="3028885"/>
            <a:ext cx="8109710" cy="1470025"/>
          </a:xfrm>
        </p:spPr>
        <p:txBody>
          <a:bodyPr/>
          <a:lstStyle/>
          <a:p>
            <a:r>
              <a:rPr lang="en-US" dirty="0"/>
              <a:t>Assessment of Phosphorus Loads from Tile Drainage in the Jewett Brook Watershed of St. Albans Bay and Addison County</a:t>
            </a:r>
            <a:br>
              <a:rPr lang="en-US" dirty="0"/>
            </a:br>
            <a:br>
              <a:rPr lang="en-US" dirty="0"/>
            </a:br>
            <a:br>
              <a:rPr lang="en-US" dirty="0"/>
            </a:br>
            <a:r>
              <a:rPr lang="en-US" sz="1800" dirty="0"/>
              <a:t>This project is funded by the Lake Champlain Basin Program</a:t>
            </a:r>
            <a:br>
              <a:rPr lang="en-US" dirty="0"/>
            </a:br>
            <a:endParaRPr lang="en-US" dirty="0"/>
          </a:p>
        </p:txBody>
      </p:sp>
      <p:sp>
        <p:nvSpPr>
          <p:cNvPr id="3" name="Subtitle 2"/>
          <p:cNvSpPr>
            <a:spLocks noGrp="1"/>
          </p:cNvSpPr>
          <p:nvPr>
            <p:ph type="subTitle" idx="1"/>
          </p:nvPr>
        </p:nvSpPr>
        <p:spPr>
          <a:xfrm>
            <a:off x="800100" y="5150535"/>
            <a:ext cx="7543800" cy="1203167"/>
          </a:xfrm>
        </p:spPr>
        <p:txBody>
          <a:bodyPr/>
          <a:lstStyle/>
          <a:p>
            <a:r>
              <a:rPr lang="en-US" dirty="0"/>
              <a:t>Venue: Project Advisory Committee Meeting #1</a:t>
            </a:r>
          </a:p>
          <a:p>
            <a:r>
              <a:rPr lang="en-US" dirty="0"/>
              <a:t>Date: April 24, 2019</a:t>
            </a:r>
          </a:p>
          <a:p>
            <a:r>
              <a:rPr lang="en-US" dirty="0"/>
              <a:t>Presented by: Dave Braun</a:t>
            </a:r>
          </a:p>
        </p:txBody>
      </p:sp>
    </p:spTree>
    <p:extLst>
      <p:ext uri="{BB962C8B-B14F-4D97-AF65-F5344CB8AC3E}">
        <p14:creationId xmlns:p14="http://schemas.microsoft.com/office/powerpoint/2010/main" val="1690590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Conclusions</a:t>
            </a:r>
          </a:p>
        </p:txBody>
      </p:sp>
      <p:sp>
        <p:nvSpPr>
          <p:cNvPr id="2" name="Text Placeholder 1"/>
          <p:cNvSpPr>
            <a:spLocks noGrp="1"/>
          </p:cNvSpPr>
          <p:nvPr>
            <p:ph type="body" sz="quarter" idx="10"/>
          </p:nvPr>
        </p:nvSpPr>
        <p:spPr/>
        <p:txBody>
          <a:bodyPr/>
          <a:lstStyle/>
          <a:p>
            <a:pPr>
              <a:buFont typeface="Wingdings" panose="05000000000000000000" pitchFamily="2" charset="2"/>
              <a:buChar char="Ø"/>
            </a:pPr>
            <a:r>
              <a:rPr lang="en-US" dirty="0"/>
              <a:t> P concentrations and loads per hectare in tiles draining row crops tended to be higher than levels observed from hayland. </a:t>
            </a:r>
          </a:p>
          <a:p>
            <a:pPr>
              <a:buFont typeface="Wingdings" panose="05000000000000000000" pitchFamily="2" charset="2"/>
              <a:buChar char="Ø"/>
            </a:pPr>
            <a:r>
              <a:rPr lang="en-US" dirty="0"/>
              <a:t> Total P and total dissolved P tended to be higher from fields that had received some manure in 2017, compared to fields that were not manured. Episodic very high P concentrations were observed when wet-weather tile flow coincided with manure application. </a:t>
            </a:r>
          </a:p>
          <a:p>
            <a:pPr>
              <a:buFont typeface="Wingdings" panose="05000000000000000000" pitchFamily="2" charset="2"/>
              <a:buChar char="Ø"/>
            </a:pPr>
            <a:r>
              <a:rPr lang="en-US" dirty="0"/>
              <a:t> Tile drainage was estimated to contribute 664 kg TP of the 3,404 kg TP exported from Jewett Brook during the monitored year, and 292 kg TDP of the 2,488 kg TDP.</a:t>
            </a:r>
          </a:p>
          <a:p>
            <a:pPr>
              <a:buFont typeface="Wingdings" panose="05000000000000000000" pitchFamily="2" charset="2"/>
              <a:buChar char="Ø"/>
            </a:pPr>
            <a:r>
              <a:rPr lang="en-US" dirty="0"/>
              <a:t> While the aerial total phosphorus loading rates of 0.65 kg/ha/yr from row cropland and 0.25 kg/ha/yr from hayland were comparable to literature values, the cumulative contribution of 20% (up to 35%) of the annual TP load was somewhat lower than expected. Nevertheless, these contributions are not insignificant. </a:t>
            </a:r>
          </a:p>
          <a:p>
            <a:pPr>
              <a:buFont typeface="Wingdings" panose="05000000000000000000" pitchFamily="2" charset="2"/>
              <a:buChar char="Ø"/>
            </a:pPr>
            <a:r>
              <a:rPr lang="en-US" dirty="0"/>
              <a:t> These results suggest that it will be difficult to accomplish target reductions of agricultural P loads to Lake Champlain without considering tile drain contributions.</a:t>
            </a:r>
          </a:p>
          <a:p>
            <a:pPr marL="2871704" lvl="7" indent="0">
              <a:buNone/>
            </a:pPr>
            <a:r>
              <a:rPr lang="en-US" dirty="0"/>
              <a:t>	Thank You</a:t>
            </a:r>
          </a:p>
          <a:p>
            <a:pPr marL="0" indent="0">
              <a:buNone/>
            </a:pPr>
            <a:endParaRPr lang="en-US" dirty="0">
              <a:solidFill>
                <a:srgbClr val="FF0000"/>
              </a:solidFill>
            </a:endParaRPr>
          </a:p>
        </p:txBody>
      </p:sp>
    </p:spTree>
    <p:extLst>
      <p:ext uri="{BB962C8B-B14F-4D97-AF65-F5344CB8AC3E}">
        <p14:creationId xmlns:p14="http://schemas.microsoft.com/office/powerpoint/2010/main" val="355104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Typical instrument shelter (JBT11)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2455939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504" y="327107"/>
            <a:ext cx="6088007" cy="770464"/>
          </a:xfrm>
        </p:spPr>
        <p:txBody>
          <a:bodyPr>
            <a:normAutofit/>
          </a:bodyPr>
          <a:lstStyle/>
          <a:p>
            <a:r>
              <a:rPr lang="en-US" dirty="0"/>
              <a:t>Study objectives</a:t>
            </a:r>
          </a:p>
        </p:txBody>
      </p:sp>
      <p:sp>
        <p:nvSpPr>
          <p:cNvPr id="4" name="Content Placeholder 3">
            <a:extLst>
              <a:ext uri="{FF2B5EF4-FFF2-40B4-BE49-F238E27FC236}">
                <a16:creationId xmlns:a16="http://schemas.microsoft.com/office/drawing/2014/main" id="{81A9C2F9-D5DF-4B31-A468-7741F2F059F2}"/>
              </a:ext>
            </a:extLst>
          </p:cNvPr>
          <p:cNvSpPr>
            <a:spLocks noGrp="1"/>
          </p:cNvSpPr>
          <p:nvPr>
            <p:ph idx="1"/>
          </p:nvPr>
        </p:nvSpPr>
        <p:spPr>
          <a:xfrm>
            <a:off x="578502" y="1024957"/>
            <a:ext cx="8413097" cy="4156644"/>
          </a:xfrm>
        </p:spPr>
        <p:txBody>
          <a:bodyPr/>
          <a:lstStyle/>
          <a:p>
            <a:pPr marL="342900" indent="-342900">
              <a:buFont typeface="+mj-lt"/>
              <a:buAutoNum type="arabicPeriod"/>
            </a:pPr>
            <a:r>
              <a:rPr lang="en-US" sz="1588" dirty="0">
                <a:latin typeface="+mn-lt"/>
              </a:rPr>
              <a:t>Evaluate associations between agronomic variables and tile drain P concentrations and P loading</a:t>
            </a:r>
          </a:p>
          <a:p>
            <a:pPr marL="342900" indent="-342900">
              <a:buFont typeface="+mj-lt"/>
              <a:buAutoNum type="arabicPeriod"/>
            </a:pPr>
            <a:r>
              <a:rPr lang="en-US" sz="1588" dirty="0">
                <a:solidFill>
                  <a:srgbClr val="4C0049"/>
                </a:solidFill>
                <a:latin typeface="+mn-lt"/>
              </a:rPr>
              <a:t>Assess the proportion of the Jewett Brook P load contributed by tile drains</a:t>
            </a:r>
          </a:p>
          <a:p>
            <a:endParaRPr lang="en-US" dirty="0">
              <a:latin typeface="+mn-lt"/>
            </a:endParaRPr>
          </a:p>
          <a:p>
            <a:r>
              <a:rPr lang="en-US" dirty="0">
                <a:latin typeface="+mn-lt"/>
              </a:rPr>
              <a:t>Monitoring program:</a:t>
            </a:r>
          </a:p>
          <a:p>
            <a:pPr marL="752080" lvl="1" indent="-302575"/>
            <a:r>
              <a:rPr lang="en-US" sz="1588" dirty="0">
                <a:solidFill>
                  <a:srgbClr val="4C0049"/>
                </a:solidFill>
              </a:rPr>
              <a:t>Participation by 6 farmers</a:t>
            </a:r>
          </a:p>
          <a:p>
            <a:pPr marL="752080" lvl="1" indent="-302575"/>
            <a:r>
              <a:rPr lang="en-US" sz="1588" dirty="0">
                <a:solidFill>
                  <a:srgbClr val="4C0049"/>
                </a:solidFill>
              </a:rPr>
              <a:t>Monitoring 12 tile drains (April 2017 – April 2018)</a:t>
            </a:r>
          </a:p>
          <a:p>
            <a:pPr marL="752080" lvl="1" indent="-302575"/>
            <a:r>
              <a:rPr lang="en-US" sz="1588" dirty="0">
                <a:solidFill>
                  <a:srgbClr val="4C0049"/>
                </a:solidFill>
              </a:rPr>
              <a:t>Characterized of tile drainage systems</a:t>
            </a:r>
          </a:p>
          <a:p>
            <a:pPr marL="752080" lvl="1" indent="-302575"/>
            <a:r>
              <a:rPr lang="en-US" sz="1588" dirty="0">
                <a:solidFill>
                  <a:srgbClr val="4C0049"/>
                </a:solidFill>
              </a:rPr>
              <a:t>Measured flow continuously and collected composite water samples</a:t>
            </a:r>
          </a:p>
          <a:p>
            <a:pPr marL="752080" lvl="1" indent="-302575"/>
            <a:r>
              <a:rPr lang="en-US" sz="1588" dirty="0">
                <a:solidFill>
                  <a:srgbClr val="4C0049"/>
                </a:solidFill>
              </a:rPr>
              <a:t>Grab sampling over winter months</a:t>
            </a:r>
          </a:p>
          <a:p>
            <a:pPr marL="752080" lvl="1" indent="-302575"/>
            <a:r>
              <a:rPr lang="en-US" sz="1588" dirty="0">
                <a:solidFill>
                  <a:srgbClr val="4C0049"/>
                </a:solidFill>
              </a:rPr>
              <a:t>Analysis for total and dissolved P and total N</a:t>
            </a:r>
          </a:p>
          <a:p>
            <a:endParaRPr lang="en-US" dirty="0">
              <a:latin typeface="+mn-lt"/>
            </a:endParaRPr>
          </a:p>
          <a:p>
            <a:r>
              <a:rPr lang="en-US" dirty="0">
                <a:latin typeface="+mn-lt"/>
              </a:rPr>
              <a:t>This study was not designed to answer a third question of great interest in the Lake Champlain Basin: </a:t>
            </a:r>
            <a:r>
              <a:rPr lang="en-US" i="1" dirty="0">
                <a:latin typeface="+mn-lt"/>
              </a:rPr>
              <a:t>Does tile drainage increase or decrease total loading (surface plus subsurface) of phosphorus?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57686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Tile drainage systems monitored</a:t>
            </a:r>
          </a:p>
        </p:txBody>
      </p:sp>
      <p:sp>
        <p:nvSpPr>
          <p:cNvPr id="5" name="Rectangle 2"/>
          <p:cNvSpPr>
            <a:spLocks noGrp="1" noChangeArrowheads="1"/>
          </p:cNvSpPr>
          <p:nvPr>
            <p:ph idx="1"/>
          </p:nvPr>
        </p:nvSpPr>
        <p:spPr bwMode="auto">
          <a:xfrm>
            <a:off x="530528" y="3709548"/>
            <a:ext cx="8034968" cy="235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682" tIns="40341" rIns="80682" bIns="40341" numCol="1" rtlCol="0" anchor="ctr" anchorCtr="0" compatLnSpc="1">
            <a:prstTxWarp prst="textNoShape">
              <a:avLst/>
            </a:prstTxWarp>
            <a:spAutoFit/>
          </a:bodyPr>
          <a:lstStyle/>
          <a:p>
            <a:pPr lvl="1" defTabSz="806867" eaLnBrk="0" fontAlgn="base" hangingPunct="0">
              <a:spcBef>
                <a:spcPts val="529"/>
              </a:spcBef>
              <a:spcAft>
                <a:spcPct val="0"/>
              </a:spcAft>
              <a:tabLst/>
            </a:pPr>
            <a:r>
              <a:rPr lang="en-US" sz="1588" dirty="0">
                <a:solidFill>
                  <a:srgbClr val="333333"/>
                </a:solidFill>
              </a:rPr>
              <a:t>All 12 systems monitored are standard, perforated, corrugated drain pipe.</a:t>
            </a:r>
          </a:p>
          <a:p>
            <a:pPr lvl="1" defTabSz="806867" eaLnBrk="0" fontAlgn="base" hangingPunct="0">
              <a:spcBef>
                <a:spcPts val="529"/>
              </a:spcBef>
              <a:spcAft>
                <a:spcPct val="0"/>
              </a:spcAft>
              <a:tabLst/>
            </a:pPr>
            <a:r>
              <a:rPr lang="en-US" sz="1588" dirty="0">
                <a:solidFill>
                  <a:srgbClr val="333333"/>
                </a:solidFill>
              </a:rPr>
              <a:t>All study fields have patterned drainage except JBT16, which has a dendritic (branching) system. </a:t>
            </a:r>
          </a:p>
          <a:p>
            <a:pPr lvl="1" defTabSz="806867" eaLnBrk="0" fontAlgn="base" hangingPunct="0">
              <a:spcBef>
                <a:spcPts val="529"/>
              </a:spcBef>
              <a:spcAft>
                <a:spcPct val="0"/>
              </a:spcAft>
              <a:tabLst/>
            </a:pPr>
            <a:r>
              <a:rPr lang="en-US" sz="1588" dirty="0">
                <a:solidFill>
                  <a:srgbClr val="333333"/>
                </a:solidFill>
              </a:rPr>
              <a:t>Drain spacing is in the typical range of 25–40 feet, with the exception of JBT18 and JBT19, which have 80-foot spacing.</a:t>
            </a:r>
          </a:p>
          <a:p>
            <a:pPr lvl="1" defTabSz="806867" eaLnBrk="0" fontAlgn="base" hangingPunct="0">
              <a:spcBef>
                <a:spcPts val="529"/>
              </a:spcBef>
              <a:spcAft>
                <a:spcPct val="0"/>
              </a:spcAft>
              <a:tabLst/>
            </a:pPr>
            <a:r>
              <a:rPr lang="en-US" sz="1588" dirty="0">
                <a:solidFill>
                  <a:srgbClr val="333333"/>
                </a:solidFill>
              </a:rPr>
              <a:t>The tile drains range from 3–5 feet below ground</a:t>
            </a:r>
          </a:p>
          <a:p>
            <a:pPr lvl="1" defTabSz="806867" eaLnBrk="0" fontAlgn="base" hangingPunct="0">
              <a:spcBef>
                <a:spcPts val="529"/>
              </a:spcBef>
              <a:spcAft>
                <a:spcPct val="0"/>
              </a:spcAft>
              <a:tabLst/>
            </a:pPr>
            <a:r>
              <a:rPr lang="en-US" sz="1588" dirty="0">
                <a:solidFill>
                  <a:srgbClr val="333333"/>
                </a:solidFill>
              </a:rPr>
              <a:t>The outfalls range in diameter from 4–12 inches.</a:t>
            </a:r>
          </a:p>
          <a:p>
            <a:pPr lvl="1" defTabSz="806867" eaLnBrk="0" fontAlgn="base" hangingPunct="0">
              <a:spcBef>
                <a:spcPts val="529"/>
              </a:spcBef>
              <a:spcAft>
                <a:spcPct val="0"/>
              </a:spcAft>
              <a:tabLst/>
            </a:pPr>
            <a:r>
              <a:rPr lang="en-US" sz="1588" dirty="0">
                <a:solidFill>
                  <a:srgbClr val="333333"/>
                </a:solidFill>
              </a:rPr>
              <a:t>Most were installed within the last decade. </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9226" b="41210"/>
          <a:stretch/>
        </p:blipFill>
        <p:spPr>
          <a:xfrm>
            <a:off x="530530" y="915609"/>
            <a:ext cx="8034967" cy="2384209"/>
          </a:xfrm>
          <a:prstGeom prst="rect">
            <a:avLst/>
          </a:prstGeom>
        </p:spPr>
      </p:pic>
    </p:spTree>
    <p:extLst>
      <p:ext uri="{BB962C8B-B14F-4D97-AF65-F5344CB8AC3E}">
        <p14:creationId xmlns:p14="http://schemas.microsoft.com/office/powerpoint/2010/main" val="571507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JBT11 monitoring station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0337" y="1046690"/>
            <a:ext cx="7175351" cy="5381513"/>
          </a:xfrm>
          <a:prstGeom prst="rect">
            <a:avLst/>
          </a:prstGeom>
        </p:spPr>
      </p:pic>
    </p:spTree>
    <p:extLst>
      <p:ext uri="{BB962C8B-B14F-4D97-AF65-F5344CB8AC3E}">
        <p14:creationId xmlns:p14="http://schemas.microsoft.com/office/powerpoint/2010/main" val="278294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7921" y="274545"/>
            <a:ext cx="7808158" cy="772146"/>
          </a:xfrm>
        </p:spPr>
        <p:txBody>
          <a:bodyPr/>
          <a:lstStyle/>
          <a:p>
            <a:r>
              <a:rPr lang="en-US" dirty="0"/>
              <a:t>Waterflux 3000 flowmeter at JBT11, April 20, 2017</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596" y="979067"/>
            <a:ext cx="7272809" cy="5454607"/>
          </a:xfrm>
          <a:prstGeom prst="rect">
            <a:avLst/>
          </a:prstGeom>
        </p:spPr>
      </p:pic>
    </p:spTree>
    <p:extLst>
      <p:ext uri="{BB962C8B-B14F-4D97-AF65-F5344CB8AC3E}">
        <p14:creationId xmlns:p14="http://schemas.microsoft.com/office/powerpoint/2010/main" val="2809550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278452" cy="696744"/>
          </a:xfrm>
        </p:spPr>
        <p:txBody>
          <a:bodyPr/>
          <a:lstStyle/>
          <a:p>
            <a:r>
              <a:rPr lang="en-US" sz="2800" dirty="0"/>
              <a:t>P concentrations in tile discharge</a:t>
            </a:r>
          </a:p>
        </p:txBody>
      </p:sp>
      <p:graphicFrame>
        <p:nvGraphicFramePr>
          <p:cNvPr id="4" name="Table 3"/>
          <p:cNvGraphicFramePr>
            <a:graphicFrameLocks noGrp="1"/>
          </p:cNvGraphicFramePr>
          <p:nvPr>
            <p:extLst>
              <p:ext uri="{D42A27DB-BD31-4B8C-83A1-F6EECF244321}">
                <p14:modId xmlns:p14="http://schemas.microsoft.com/office/powerpoint/2010/main" val="3909202560"/>
              </p:ext>
            </p:extLst>
          </p:nvPr>
        </p:nvGraphicFramePr>
        <p:xfrm>
          <a:off x="457485" y="971289"/>
          <a:ext cx="4922523" cy="1646365"/>
        </p:xfrm>
        <a:graphic>
          <a:graphicData uri="http://schemas.openxmlformats.org/drawingml/2006/table">
            <a:tbl>
              <a:tblPr firstRow="1" firstCol="1" bandRow="1"/>
              <a:tblGrid>
                <a:gridCol w="1317435">
                  <a:extLst>
                    <a:ext uri="{9D8B030D-6E8A-4147-A177-3AD203B41FA5}">
                      <a16:colId xmlns:a16="http://schemas.microsoft.com/office/drawing/2014/main" val="20000"/>
                    </a:ext>
                  </a:extLst>
                </a:gridCol>
                <a:gridCol w="1741815">
                  <a:extLst>
                    <a:ext uri="{9D8B030D-6E8A-4147-A177-3AD203B41FA5}">
                      <a16:colId xmlns:a16="http://schemas.microsoft.com/office/drawing/2014/main" val="20001"/>
                    </a:ext>
                  </a:extLst>
                </a:gridCol>
                <a:gridCol w="1863273">
                  <a:extLst>
                    <a:ext uri="{9D8B030D-6E8A-4147-A177-3AD203B41FA5}">
                      <a16:colId xmlns:a16="http://schemas.microsoft.com/office/drawing/2014/main" val="20002"/>
                    </a:ext>
                  </a:extLst>
                </a:gridCol>
              </a:tblGrid>
              <a:tr h="329273">
                <a:tc>
                  <a:txBody>
                    <a:bodyPr/>
                    <a:lstStyle/>
                    <a:p>
                      <a:pPr marL="0" marR="0">
                        <a:spcBef>
                          <a:spcPts val="0"/>
                        </a:spcBef>
                        <a:spcAft>
                          <a:spcPts val="0"/>
                        </a:spcAft>
                      </a:pPr>
                      <a:r>
                        <a:rPr lang="en-US" sz="1800" dirty="0">
                          <a:effectLst/>
                          <a:latin typeface="+mn-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n-lt"/>
                          <a:ea typeface="Calibri"/>
                        </a:rPr>
                        <a:t>[TP] (mg/L)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n-lt"/>
                          <a:ea typeface="Calibri"/>
                        </a:rPr>
                        <a:t>[TDP] (mg/L)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29273">
                <a:tc>
                  <a:txBody>
                    <a:bodyPr/>
                    <a:lstStyle/>
                    <a:p>
                      <a:pPr marL="0" marR="0">
                        <a:spcBef>
                          <a:spcPts val="0"/>
                        </a:spcBef>
                        <a:spcAft>
                          <a:spcPts val="0"/>
                        </a:spcAft>
                      </a:pPr>
                      <a:r>
                        <a:rPr lang="en-US" sz="1800" dirty="0">
                          <a:effectLst/>
                          <a:latin typeface="+mn-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18 – 6,977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9 – 4,826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9273">
                <a:tc>
                  <a:txBody>
                    <a:bodyPr/>
                    <a:lstStyle/>
                    <a:p>
                      <a:pPr marL="0" marR="0">
                        <a:spcBef>
                          <a:spcPts val="0"/>
                        </a:spcBef>
                        <a:spcAft>
                          <a:spcPts val="0"/>
                        </a:spcAft>
                      </a:pPr>
                      <a:r>
                        <a:rPr lang="en-US" sz="1800" dirty="0">
                          <a:effectLst/>
                          <a:latin typeface="+mn-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9273">
                <a:tc>
                  <a:txBody>
                    <a:bodyPr/>
                    <a:lstStyle/>
                    <a:p>
                      <a:pPr marL="0" marR="0">
                        <a:spcBef>
                          <a:spcPts val="0"/>
                        </a:spcBef>
                        <a:spcAft>
                          <a:spcPts val="0"/>
                        </a:spcAft>
                      </a:pPr>
                      <a:r>
                        <a:rPr lang="en-US" sz="1800" dirty="0">
                          <a:effectLst/>
                          <a:latin typeface="+mn-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9273">
                <a:tc>
                  <a:txBody>
                    <a:bodyPr/>
                    <a:lstStyle/>
                    <a:p>
                      <a:pPr marL="0" marR="0">
                        <a:spcBef>
                          <a:spcPts val="0"/>
                        </a:spcBef>
                        <a:spcAft>
                          <a:spcPts val="0"/>
                        </a:spcAft>
                      </a:pPr>
                      <a:r>
                        <a:rPr lang="en-US" sz="1800" dirty="0">
                          <a:effectLst/>
                          <a:latin typeface="+mn-lt"/>
                          <a:ea typeface="Calibri"/>
                        </a:rPr>
                        <a:t>N (months)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TextBox 9"/>
          <p:cNvSpPr txBox="1"/>
          <p:nvPr/>
        </p:nvSpPr>
        <p:spPr>
          <a:xfrm>
            <a:off x="5486400" y="1421249"/>
            <a:ext cx="3554614" cy="738664"/>
          </a:xfrm>
          <a:prstGeom prst="rect">
            <a:avLst/>
          </a:prstGeom>
          <a:noFill/>
        </p:spPr>
        <p:txBody>
          <a:bodyPr wrap="square" rtlCol="0">
            <a:spAutoFit/>
          </a:bodyPr>
          <a:lstStyle/>
          <a:p>
            <a:r>
              <a:rPr lang="en-US" sz="1400" dirty="0"/>
              <a:t>TP concentrations in JBW tile drainage comparable to range observed in NY, OH, WI, Quebec, and Ontario</a:t>
            </a:r>
          </a:p>
        </p:txBody>
      </p:sp>
      <p:graphicFrame>
        <p:nvGraphicFramePr>
          <p:cNvPr id="11" name="Table 10">
            <a:extLst>
              <a:ext uri="{FF2B5EF4-FFF2-40B4-BE49-F238E27FC236}">
                <a16:creationId xmlns:a16="http://schemas.microsoft.com/office/drawing/2014/main" id="{0E80076F-7473-4795-9B61-BC8C77BD08DA}"/>
              </a:ext>
            </a:extLst>
          </p:cNvPr>
          <p:cNvGraphicFramePr>
            <a:graphicFrameLocks noGrp="1"/>
          </p:cNvGraphicFramePr>
          <p:nvPr>
            <p:extLst>
              <p:ext uri="{D42A27DB-BD31-4B8C-83A1-F6EECF244321}">
                <p14:modId xmlns:p14="http://schemas.microsoft.com/office/powerpoint/2010/main" val="926386825"/>
              </p:ext>
            </p:extLst>
          </p:nvPr>
        </p:nvGraphicFramePr>
        <p:xfrm>
          <a:off x="457200" y="3733800"/>
          <a:ext cx="4922524" cy="1828800"/>
        </p:xfrm>
        <a:graphic>
          <a:graphicData uri="http://schemas.openxmlformats.org/drawingml/2006/table">
            <a:tbl>
              <a:tblPr firstRow="1" firstCol="1" bandRow="1"/>
              <a:tblGrid>
                <a:gridCol w="1339872">
                  <a:extLst>
                    <a:ext uri="{9D8B030D-6E8A-4147-A177-3AD203B41FA5}">
                      <a16:colId xmlns:a16="http://schemas.microsoft.com/office/drawing/2014/main" val="20000"/>
                    </a:ext>
                  </a:extLst>
                </a:gridCol>
                <a:gridCol w="1716686">
                  <a:extLst>
                    <a:ext uri="{9D8B030D-6E8A-4147-A177-3AD203B41FA5}">
                      <a16:colId xmlns:a16="http://schemas.microsoft.com/office/drawing/2014/main" val="20001"/>
                    </a:ext>
                  </a:extLst>
                </a:gridCol>
                <a:gridCol w="1865966">
                  <a:extLst>
                    <a:ext uri="{9D8B030D-6E8A-4147-A177-3AD203B41FA5}">
                      <a16:colId xmlns:a16="http://schemas.microsoft.com/office/drawing/2014/main" val="20002"/>
                    </a:ext>
                  </a:extLst>
                </a:gridCol>
              </a:tblGrid>
              <a:tr h="437029">
                <a:tc>
                  <a:txBody>
                    <a:bodyPr/>
                    <a:lstStyle/>
                    <a:p>
                      <a:pPr marL="0" marR="0">
                        <a:spcBef>
                          <a:spcPts val="0"/>
                        </a:spcBef>
                        <a:spcAft>
                          <a:spcPts val="0"/>
                        </a:spcAft>
                      </a:pPr>
                      <a:r>
                        <a:rPr lang="en-US" sz="1800" b="0" dirty="0">
                          <a:effectLst/>
                          <a:latin typeface="+mn-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b="0" dirty="0">
                          <a:effectLst/>
                          <a:latin typeface="+mn-lt"/>
                          <a:ea typeface="Calibri"/>
                        </a:rPr>
                        <a:t>Areal TP load</a:t>
                      </a:r>
                      <a:br>
                        <a:rPr lang="en-US" sz="1800" b="0" dirty="0">
                          <a:effectLst/>
                          <a:latin typeface="+mn-lt"/>
                          <a:ea typeface="Calibri"/>
                        </a:rPr>
                      </a:br>
                      <a:r>
                        <a:rPr lang="en-US" sz="1800" b="0" dirty="0">
                          <a:effectLst/>
                          <a:latin typeface="+mn-lt"/>
                          <a:ea typeface="Calibri"/>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b="0" dirty="0">
                          <a:effectLst/>
                          <a:latin typeface="+mn-lt"/>
                          <a:ea typeface="Calibri"/>
                        </a:rPr>
                        <a:t>Areal TDP load</a:t>
                      </a:r>
                      <a:br>
                        <a:rPr lang="en-US" sz="1800" b="0" dirty="0">
                          <a:effectLst/>
                          <a:latin typeface="+mn-lt"/>
                          <a:ea typeface="Calibri"/>
                        </a:rPr>
                      </a:br>
                      <a:r>
                        <a:rPr lang="en-US" sz="1800" b="0" dirty="0">
                          <a:effectLst/>
                          <a:latin typeface="+mn-lt"/>
                          <a:ea typeface="Calibri"/>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20040">
                <a:tc>
                  <a:txBody>
                    <a:bodyPr/>
                    <a:lstStyle/>
                    <a:p>
                      <a:pPr marL="0" marR="0">
                        <a:spcBef>
                          <a:spcPts val="0"/>
                        </a:spcBef>
                        <a:spcAft>
                          <a:spcPts val="0"/>
                        </a:spcAft>
                      </a:pPr>
                      <a:r>
                        <a:rPr lang="en-US" sz="1800" b="0" dirty="0">
                          <a:effectLst/>
                          <a:latin typeface="+mn-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0.12 – 1.12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0.083 – 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0040">
                <a:tc>
                  <a:txBody>
                    <a:bodyPr/>
                    <a:lstStyle/>
                    <a:p>
                      <a:pPr marL="0" marR="0">
                        <a:spcBef>
                          <a:spcPts val="0"/>
                        </a:spcBef>
                        <a:spcAft>
                          <a:spcPts val="0"/>
                        </a:spcAft>
                      </a:pPr>
                      <a:r>
                        <a:rPr lang="en-US" sz="1800" b="0" dirty="0">
                          <a:effectLst/>
                          <a:latin typeface="+mn-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0040">
                <a:tc>
                  <a:txBody>
                    <a:bodyPr/>
                    <a:lstStyle/>
                    <a:p>
                      <a:pPr marL="0" marR="0">
                        <a:spcBef>
                          <a:spcPts val="0"/>
                        </a:spcBef>
                        <a:spcAft>
                          <a:spcPts val="0"/>
                        </a:spcAft>
                      </a:pPr>
                      <a:r>
                        <a:rPr lang="en-US" sz="1800" b="0" dirty="0">
                          <a:effectLst/>
                          <a:latin typeface="+mn-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0040">
                <a:tc>
                  <a:txBody>
                    <a:bodyPr/>
                    <a:lstStyle/>
                    <a:p>
                      <a:pPr marL="0" marR="0">
                        <a:spcBef>
                          <a:spcPts val="0"/>
                        </a:spcBef>
                        <a:spcAft>
                          <a:spcPts val="0"/>
                        </a:spcAft>
                      </a:pPr>
                      <a:r>
                        <a:rPr lang="en-US" sz="1800" b="0" dirty="0">
                          <a:effectLst/>
                          <a:latin typeface="+mn-lt"/>
                          <a:ea typeface="Calibri"/>
                        </a:rPr>
                        <a:t>95% C.I.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0.37 – 0.74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0.17 – 0.38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itle 1">
            <a:extLst>
              <a:ext uri="{FF2B5EF4-FFF2-40B4-BE49-F238E27FC236}">
                <a16:creationId xmlns:a16="http://schemas.microsoft.com/office/drawing/2014/main" id="{E8906B80-27B4-48C4-ACF5-9E795B35476D}"/>
              </a:ext>
            </a:extLst>
          </p:cNvPr>
          <p:cNvSpPr txBox="1">
            <a:spLocks/>
          </p:cNvSpPr>
          <p:nvPr/>
        </p:nvSpPr>
        <p:spPr>
          <a:xfrm>
            <a:off x="411480" y="2948584"/>
            <a:ext cx="5760720" cy="696744"/>
          </a:xfrm>
          <a:prstGeom prst="rect">
            <a:avLst/>
          </a:prstGeom>
        </p:spPr>
        <p:txBody>
          <a:bodyPr vert="horz" lIns="82048" tIns="41025" rIns="82048" bIns="41025" rtlCol="0" anchor="t">
            <a:noAutofit/>
          </a:bodyPr>
          <a:lstStyle>
            <a:lvl1pPr algn="l" defTabSz="410243" rtl="0" eaLnBrk="1" latinLnBrk="0" hangingPunct="1">
              <a:spcBef>
                <a:spcPct val="0"/>
              </a:spcBef>
              <a:buNone/>
              <a:defRPr sz="2400" b="1" kern="1200" baseline="0">
                <a:solidFill>
                  <a:srgbClr val="4C0049"/>
                </a:solidFill>
                <a:latin typeface="+mj-lt"/>
                <a:ea typeface="+mj-ea"/>
                <a:cs typeface="+mj-cs"/>
              </a:defRPr>
            </a:lvl1pPr>
          </a:lstStyle>
          <a:p>
            <a:r>
              <a:rPr lang="en-US" sz="2800" dirty="0"/>
              <a:t>P loads in tile discharge</a:t>
            </a:r>
          </a:p>
        </p:txBody>
      </p:sp>
      <p:graphicFrame>
        <p:nvGraphicFramePr>
          <p:cNvPr id="6" name="Table 5">
            <a:extLst>
              <a:ext uri="{FF2B5EF4-FFF2-40B4-BE49-F238E27FC236}">
                <a16:creationId xmlns:a16="http://schemas.microsoft.com/office/drawing/2014/main" id="{80F037BE-6B52-4B42-AE2E-2A0EE936BA3A}"/>
              </a:ext>
            </a:extLst>
          </p:cNvPr>
          <p:cNvGraphicFramePr>
            <a:graphicFrameLocks noGrp="1"/>
          </p:cNvGraphicFramePr>
          <p:nvPr>
            <p:extLst>
              <p:ext uri="{D42A27DB-BD31-4B8C-83A1-F6EECF244321}">
                <p14:modId xmlns:p14="http://schemas.microsoft.com/office/powerpoint/2010/main" val="1092060890"/>
              </p:ext>
            </p:extLst>
          </p:nvPr>
        </p:nvGraphicFramePr>
        <p:xfrm>
          <a:off x="5448300" y="4069080"/>
          <a:ext cx="3581400" cy="1158240"/>
        </p:xfrm>
        <a:graphic>
          <a:graphicData uri="http://schemas.openxmlformats.org/drawingml/2006/table">
            <a:tbl>
              <a:tblPr firstRow="1" bandRow="1">
                <a:tableStyleId>{5C22544A-7EE6-4342-B048-85BDC9FD1C3A}</a:tableStyleId>
              </a:tblPr>
              <a:tblGrid>
                <a:gridCol w="1447800">
                  <a:extLst>
                    <a:ext uri="{9D8B030D-6E8A-4147-A177-3AD203B41FA5}">
                      <a16:colId xmlns:a16="http://schemas.microsoft.com/office/drawing/2014/main" val="1765726398"/>
                    </a:ext>
                  </a:extLst>
                </a:gridCol>
                <a:gridCol w="2133600">
                  <a:extLst>
                    <a:ext uri="{9D8B030D-6E8A-4147-A177-3AD203B41FA5}">
                      <a16:colId xmlns:a16="http://schemas.microsoft.com/office/drawing/2014/main" val="2811072683"/>
                    </a:ext>
                  </a:extLst>
                </a:gridCol>
              </a:tblGrid>
              <a:tr h="320040">
                <a:tc gridSpan="2">
                  <a:txBody>
                    <a:bodyPr/>
                    <a:lstStyle/>
                    <a:p>
                      <a:pPr marL="0" marR="0" lvl="0" indent="0" algn="l" defTabSz="410243" rtl="0" eaLnBrk="1" fontAlgn="auto" latinLnBrk="0" hangingPunct="1">
                        <a:lnSpc>
                          <a:spcPct val="100000"/>
                        </a:lnSpc>
                        <a:spcBef>
                          <a:spcPts val="0"/>
                        </a:spcBef>
                        <a:spcAft>
                          <a:spcPts val="0"/>
                        </a:spcAft>
                        <a:buClrTx/>
                        <a:buSzTx/>
                        <a:buFontTx/>
                        <a:buNone/>
                        <a:tabLst/>
                        <a:defRPr/>
                      </a:pPr>
                      <a:r>
                        <a:rPr lang="en-US" sz="1400" b="0" dirty="0">
                          <a:solidFill>
                            <a:srgbClr val="4C0049"/>
                          </a:solidFill>
                          <a:latin typeface="+mn-lt"/>
                        </a:rPr>
                        <a:t>P loads in JBW tile drainage comparable to loads observed elsewhere:</a:t>
                      </a:r>
                    </a:p>
                  </a:txBody>
                  <a:tcPr>
                    <a:noFill/>
                  </a:tcPr>
                </a:tc>
                <a:tc hMerge="1">
                  <a:txBody>
                    <a:bodyPr/>
                    <a:lstStyle/>
                    <a:p>
                      <a:endParaRPr lang="en-US" sz="1200" dirty="0">
                        <a:solidFill>
                          <a:srgbClr val="333333"/>
                        </a:solidFill>
                        <a:latin typeface="+mn-lt"/>
                      </a:endParaRPr>
                    </a:p>
                  </a:txBody>
                  <a:tcPr>
                    <a:noFill/>
                  </a:tcPr>
                </a:tc>
                <a:extLst>
                  <a:ext uri="{0D108BD9-81ED-4DB2-BD59-A6C34878D82A}">
                    <a16:rowId xmlns:a16="http://schemas.microsoft.com/office/drawing/2014/main" val="3097850960"/>
                  </a:ext>
                </a:extLst>
              </a:tr>
              <a:tr h="320040">
                <a:tc>
                  <a:txBody>
                    <a:bodyPr/>
                    <a:lstStyle/>
                    <a:p>
                      <a:r>
                        <a:rPr lang="en-US" sz="1400" b="0" dirty="0">
                          <a:solidFill>
                            <a:srgbClr val="4C0049"/>
                          </a:solidFill>
                          <a:latin typeface="+mn-lt"/>
                        </a:rPr>
                        <a:t>Quebec (LCB):</a:t>
                      </a:r>
                    </a:p>
                  </a:txBody>
                  <a:tcPr>
                    <a:noFill/>
                  </a:tcPr>
                </a:tc>
                <a:tc>
                  <a:txBody>
                    <a:bodyPr/>
                    <a:lstStyle/>
                    <a:p>
                      <a:pPr marL="0" marR="0" lvl="0" indent="0" algn="l" defTabSz="410243" rtl="0" eaLnBrk="1" fontAlgn="auto" latinLnBrk="0" hangingPunct="1">
                        <a:lnSpc>
                          <a:spcPct val="100000"/>
                        </a:lnSpc>
                        <a:spcBef>
                          <a:spcPts val="0"/>
                        </a:spcBef>
                        <a:spcAft>
                          <a:spcPts val="0"/>
                        </a:spcAft>
                        <a:buClrTx/>
                        <a:buSzTx/>
                        <a:buFontTx/>
                        <a:buNone/>
                        <a:tabLst/>
                        <a:defRPr/>
                      </a:pPr>
                      <a:r>
                        <a:rPr lang="en-US" sz="1400" b="0" dirty="0">
                          <a:solidFill>
                            <a:srgbClr val="4C0049"/>
                          </a:solidFill>
                          <a:latin typeface="+mn-lt"/>
                        </a:rPr>
                        <a:t>0.61 kg TP/ha/yr</a:t>
                      </a:r>
                    </a:p>
                  </a:txBody>
                  <a:tcPr>
                    <a:noFill/>
                  </a:tcPr>
                </a:tc>
                <a:extLst>
                  <a:ext uri="{0D108BD9-81ED-4DB2-BD59-A6C34878D82A}">
                    <a16:rowId xmlns:a16="http://schemas.microsoft.com/office/drawing/2014/main" val="3603049676"/>
                  </a:ext>
                </a:extLst>
              </a:tr>
              <a:tr h="320040">
                <a:tc>
                  <a:txBody>
                    <a:bodyPr/>
                    <a:lstStyle/>
                    <a:p>
                      <a:r>
                        <a:rPr lang="en-US" sz="1400" b="0" dirty="0">
                          <a:solidFill>
                            <a:srgbClr val="4C0049"/>
                          </a:solidFill>
                          <a:latin typeface="+mn-lt"/>
                        </a:rPr>
                        <a:t>Ohio:</a:t>
                      </a:r>
                    </a:p>
                  </a:txBody>
                  <a:tcPr>
                    <a:noFill/>
                  </a:tcPr>
                </a:tc>
                <a:tc>
                  <a:txBody>
                    <a:bodyPr/>
                    <a:lstStyle/>
                    <a:p>
                      <a:r>
                        <a:rPr lang="en-US" sz="1400" b="0" dirty="0">
                          <a:solidFill>
                            <a:srgbClr val="4C0049"/>
                          </a:solidFill>
                          <a:latin typeface="+mn-lt"/>
                        </a:rPr>
                        <a:t>0.28 – 0.92 kg TP/ha/yr</a:t>
                      </a:r>
                    </a:p>
                  </a:txBody>
                  <a:tcPr>
                    <a:noFill/>
                  </a:tcPr>
                </a:tc>
                <a:extLst>
                  <a:ext uri="{0D108BD9-81ED-4DB2-BD59-A6C34878D82A}">
                    <a16:rowId xmlns:a16="http://schemas.microsoft.com/office/drawing/2014/main" val="4214356309"/>
                  </a:ext>
                </a:extLst>
              </a:tr>
            </a:tbl>
          </a:graphicData>
        </a:graphic>
      </p:graphicFrame>
    </p:spTree>
    <p:extLst>
      <p:ext uri="{BB962C8B-B14F-4D97-AF65-F5344CB8AC3E}">
        <p14:creationId xmlns:p14="http://schemas.microsoft.com/office/powerpoint/2010/main" val="3063787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a:t>
            </a:r>
          </a:p>
        </p:txBody>
      </p:sp>
      <p:sp>
        <p:nvSpPr>
          <p:cNvPr id="3" name="TextBox 2"/>
          <p:cNvSpPr txBox="1"/>
          <p:nvPr/>
        </p:nvSpPr>
        <p:spPr>
          <a:xfrm>
            <a:off x="457200" y="914400"/>
            <a:ext cx="6858000" cy="677108"/>
          </a:xfrm>
          <a:prstGeom prst="rect">
            <a:avLst/>
          </a:prstGeom>
          <a:noFill/>
        </p:spPr>
        <p:txBody>
          <a:bodyPr wrap="square" rtlCol="0">
            <a:spAutoFit/>
          </a:bodyPr>
          <a:lstStyle/>
          <a:p>
            <a:r>
              <a:rPr lang="en-US" sz="2400" dirty="0"/>
              <a:t>Manure application</a:t>
            </a:r>
          </a:p>
          <a:p>
            <a:r>
              <a:rPr lang="en-US" sz="1400" dirty="0"/>
              <a:t>Y-axis scale excludes high outlier at JBT13 on May 16, 2017 (TP=35,295 µg/L)</a:t>
            </a:r>
          </a:p>
        </p:txBody>
      </p:sp>
      <p:grpSp>
        <p:nvGrpSpPr>
          <p:cNvPr id="20" name="Group 19">
            <a:extLst>
              <a:ext uri="{FF2B5EF4-FFF2-40B4-BE49-F238E27FC236}">
                <a16:creationId xmlns:a16="http://schemas.microsoft.com/office/drawing/2014/main" id="{209A8D8A-3EDE-4C82-B3DA-8EB30C048752}"/>
              </a:ext>
            </a:extLst>
          </p:cNvPr>
          <p:cNvGrpSpPr/>
          <p:nvPr/>
        </p:nvGrpSpPr>
        <p:grpSpPr>
          <a:xfrm>
            <a:off x="457200" y="1720375"/>
            <a:ext cx="6781800" cy="4583940"/>
            <a:chOff x="1143000" y="1695215"/>
            <a:chExt cx="6781800" cy="4583940"/>
          </a:xfrm>
        </p:grpSpPr>
        <p:pic>
          <p:nvPicPr>
            <p:cNvPr id="8" name="Picture 7">
              <a:extLst>
                <a:ext uri="{FF2B5EF4-FFF2-40B4-BE49-F238E27FC236}">
                  <a16:creationId xmlns:a16="http://schemas.microsoft.com/office/drawing/2014/main" id="{09FB3024-6509-4B6A-B854-495B69F6D215}"/>
                </a:ext>
              </a:extLst>
            </p:cNvPr>
            <p:cNvPicPr>
              <a:picLocks noChangeAspect="1"/>
            </p:cNvPicPr>
            <p:nvPr/>
          </p:nvPicPr>
          <p:blipFill>
            <a:blip r:embed="rId2"/>
            <a:stretch>
              <a:fillRect/>
            </a:stretch>
          </p:blipFill>
          <p:spPr>
            <a:xfrm>
              <a:off x="1143000" y="1695215"/>
              <a:ext cx="6781800" cy="4583940"/>
            </a:xfrm>
            <a:prstGeom prst="rect">
              <a:avLst/>
            </a:prstGeom>
          </p:spPr>
        </p:pic>
        <p:grpSp>
          <p:nvGrpSpPr>
            <p:cNvPr id="18" name="Group 17">
              <a:extLst>
                <a:ext uri="{FF2B5EF4-FFF2-40B4-BE49-F238E27FC236}">
                  <a16:creationId xmlns:a16="http://schemas.microsoft.com/office/drawing/2014/main" id="{E1BC030B-6496-4089-851A-B111261E43B2}"/>
                </a:ext>
              </a:extLst>
            </p:cNvPr>
            <p:cNvGrpSpPr/>
            <p:nvPr/>
          </p:nvGrpSpPr>
          <p:grpSpPr>
            <a:xfrm>
              <a:off x="3429000" y="2297545"/>
              <a:ext cx="2667000" cy="2960255"/>
              <a:chOff x="3429000" y="2297545"/>
              <a:chExt cx="2667000" cy="2960255"/>
            </a:xfrm>
          </p:grpSpPr>
          <p:sp>
            <p:nvSpPr>
              <p:cNvPr id="2" name="Oval 1"/>
              <p:cNvSpPr/>
              <p:nvPr/>
            </p:nvSpPr>
            <p:spPr>
              <a:xfrm>
                <a:off x="59436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290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3886200" y="4343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4953000" y="3433871"/>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4953000" y="29602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Oval 13"/>
              <p:cNvSpPr/>
              <p:nvPr/>
            </p:nvSpPr>
            <p:spPr>
              <a:xfrm>
                <a:off x="4953000" y="28078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Oval 14"/>
              <p:cNvSpPr/>
              <p:nvPr/>
            </p:nvSpPr>
            <p:spPr>
              <a:xfrm>
                <a:off x="5486400" y="229754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a16="http://schemas.microsoft.com/office/drawing/2014/main" id="{036EADE4-96BE-4D2A-B604-2BDD3D1E8D1D}"/>
              </a:ext>
            </a:extLst>
          </p:cNvPr>
          <p:cNvGrpSpPr/>
          <p:nvPr/>
        </p:nvGrpSpPr>
        <p:grpSpPr>
          <a:xfrm>
            <a:off x="990600" y="5546281"/>
            <a:ext cx="7467600" cy="330669"/>
            <a:chOff x="1676400" y="5521121"/>
            <a:chExt cx="7467600" cy="330669"/>
          </a:xfrm>
        </p:grpSpPr>
        <p:cxnSp>
          <p:nvCxnSpPr>
            <p:cNvPr id="6" name="Straight Connector 5">
              <a:extLst>
                <a:ext uri="{FF2B5EF4-FFF2-40B4-BE49-F238E27FC236}">
                  <a16:creationId xmlns:a16="http://schemas.microsoft.com/office/drawing/2014/main" id="{4EB55807-FA25-4E7B-BA9E-B52C0F71C53B}"/>
                </a:ext>
              </a:extLst>
            </p:cNvPr>
            <p:cNvCxnSpPr>
              <a:cxnSpLocks/>
            </p:cNvCxnSpPr>
            <p:nvPr/>
          </p:nvCxnSpPr>
          <p:spPr>
            <a:xfrm>
              <a:off x="1676400" y="5715000"/>
              <a:ext cx="72390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48EE3C4-C0C2-4134-97EA-2AD6C0E11D87}"/>
                </a:ext>
              </a:extLst>
            </p:cNvPr>
            <p:cNvSpPr txBox="1"/>
            <p:nvPr/>
          </p:nvSpPr>
          <p:spPr>
            <a:xfrm>
              <a:off x="7925521" y="5521121"/>
              <a:ext cx="1218479" cy="330669"/>
            </a:xfrm>
            <a:prstGeom prst="rect">
              <a:avLst/>
            </a:prstGeom>
            <a:noFill/>
          </p:spPr>
          <p:txBody>
            <a:bodyPr wrap="none" rtlCol="0">
              <a:spAutoFit/>
            </a:bodyPr>
            <a:lstStyle/>
            <a:p>
              <a:r>
                <a:rPr lang="en-US" sz="1000" dirty="0"/>
                <a:t>Median [TP] in</a:t>
              </a:r>
              <a:br>
                <a:rPr lang="en-US" sz="1000" dirty="0"/>
              </a:br>
              <a:r>
                <a:rPr lang="en-US" sz="1000" dirty="0"/>
                <a:t>Jewett Brook</a:t>
              </a:r>
            </a:p>
          </p:txBody>
        </p:sp>
      </p:grpSp>
      <p:sp>
        <p:nvSpPr>
          <p:cNvPr id="17" name="Oval 16">
            <a:extLst>
              <a:ext uri="{FF2B5EF4-FFF2-40B4-BE49-F238E27FC236}">
                <a16:creationId xmlns:a16="http://schemas.microsoft.com/office/drawing/2014/main" id="{33B7C5EA-30AB-4255-BD17-CEE7DD18F795}"/>
              </a:ext>
            </a:extLst>
          </p:cNvPr>
          <p:cNvSpPr/>
          <p:nvPr/>
        </p:nvSpPr>
        <p:spPr>
          <a:xfrm>
            <a:off x="7349850" y="1852136"/>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B6D0CC9F-5D04-410C-8DEE-D75494925576}"/>
              </a:ext>
            </a:extLst>
          </p:cNvPr>
          <p:cNvSpPr txBox="1"/>
          <p:nvPr/>
        </p:nvSpPr>
        <p:spPr>
          <a:xfrm>
            <a:off x="7506420" y="1759777"/>
            <a:ext cx="1485180" cy="954107"/>
          </a:xfrm>
          <a:prstGeom prst="rect">
            <a:avLst/>
          </a:prstGeom>
          <a:noFill/>
        </p:spPr>
        <p:txBody>
          <a:bodyPr wrap="square" rtlCol="0">
            <a:spAutoFit/>
          </a:bodyPr>
          <a:lstStyle/>
          <a:p>
            <a:r>
              <a:rPr lang="en-US" sz="1400" dirty="0"/>
              <a:t>Sample following manure application</a:t>
            </a:r>
          </a:p>
        </p:txBody>
      </p:sp>
    </p:spTree>
    <p:extLst>
      <p:ext uri="{BB962C8B-B14F-4D97-AF65-F5344CB8AC3E}">
        <p14:creationId xmlns:p14="http://schemas.microsoft.com/office/powerpoint/2010/main" val="3994863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0528" y="274545"/>
            <a:ext cx="8308671" cy="772146"/>
          </a:xfrm>
        </p:spPr>
        <p:txBody>
          <a:bodyPr/>
          <a:lstStyle/>
          <a:p>
            <a:r>
              <a:rPr lang="en-US" dirty="0"/>
              <a:t>JBT06 field on October 27, 2017 after manure injection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914400"/>
            <a:ext cx="4114800" cy="5486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914400"/>
            <a:ext cx="4114800" cy="5486400"/>
          </a:xfrm>
          <a:prstGeom prst="rect">
            <a:avLst/>
          </a:prstGeom>
        </p:spPr>
      </p:pic>
      <p:sp>
        <p:nvSpPr>
          <p:cNvPr id="6" name="TextBox 5"/>
          <p:cNvSpPr txBox="1"/>
          <p:nvPr/>
        </p:nvSpPr>
        <p:spPr>
          <a:xfrm>
            <a:off x="6400801" y="5445780"/>
            <a:ext cx="2057400" cy="825419"/>
          </a:xfrm>
          <a:prstGeom prst="rect">
            <a:avLst/>
          </a:prstGeom>
          <a:noFill/>
        </p:spPr>
        <p:txBody>
          <a:bodyPr wrap="square" rtlCol="0">
            <a:spAutoFit/>
          </a:bodyPr>
          <a:lstStyle/>
          <a:p>
            <a:r>
              <a:rPr lang="en-US" sz="1588" b="1" dirty="0">
                <a:solidFill>
                  <a:schemeClr val="bg1"/>
                </a:solidFill>
                <a:latin typeface="+mj-lt"/>
              </a:rPr>
              <a:t>TP:    1,884 </a:t>
            </a:r>
            <a:r>
              <a:rPr lang="en-US" sz="1588" b="1" dirty="0">
                <a:solidFill>
                  <a:schemeClr val="bg1"/>
                </a:solidFill>
                <a:latin typeface="+mj-lt"/>
                <a:cs typeface="Arial" panose="020B0604020202020204" pitchFamily="34" charset="0"/>
              </a:rPr>
              <a:t>µ</a:t>
            </a:r>
            <a:r>
              <a:rPr lang="en-US" sz="1588" b="1" dirty="0">
                <a:solidFill>
                  <a:schemeClr val="bg1"/>
                </a:solidFill>
                <a:latin typeface="+mj-lt"/>
              </a:rPr>
              <a:t>g/L</a:t>
            </a:r>
          </a:p>
          <a:p>
            <a:r>
              <a:rPr lang="en-US" sz="1588" b="1" dirty="0">
                <a:solidFill>
                  <a:schemeClr val="bg1"/>
                </a:solidFill>
                <a:latin typeface="+mj-lt"/>
              </a:rPr>
              <a:t>TDP:  1,576 </a:t>
            </a:r>
            <a:r>
              <a:rPr lang="en-US" sz="1588" b="1" dirty="0">
                <a:solidFill>
                  <a:schemeClr val="bg1"/>
                </a:solidFill>
                <a:latin typeface="+mj-lt"/>
                <a:cs typeface="Arial" panose="020B0604020202020204" pitchFamily="34" charset="0"/>
              </a:rPr>
              <a:t>µ</a:t>
            </a:r>
            <a:r>
              <a:rPr lang="en-US" sz="1588" b="1" dirty="0">
                <a:solidFill>
                  <a:schemeClr val="bg1"/>
                </a:solidFill>
                <a:latin typeface="+mj-lt"/>
              </a:rPr>
              <a:t>g/L</a:t>
            </a:r>
          </a:p>
          <a:p>
            <a:endParaRPr lang="en-US" sz="1588" b="1" dirty="0">
              <a:solidFill>
                <a:srgbClr val="C00000"/>
              </a:solidFill>
            </a:endParaRPr>
          </a:p>
        </p:txBody>
      </p:sp>
    </p:spTree>
    <p:extLst>
      <p:ext uri="{BB962C8B-B14F-4D97-AF65-F5344CB8AC3E}">
        <p14:creationId xmlns:p14="http://schemas.microsoft.com/office/powerpoint/2010/main" val="4032126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P loads from JBW tile drainage</a:t>
            </a:r>
          </a:p>
        </p:txBody>
      </p:sp>
      <p:graphicFrame>
        <p:nvGraphicFramePr>
          <p:cNvPr id="6" name="Table 5"/>
          <p:cNvGraphicFramePr>
            <a:graphicFrameLocks noGrp="1"/>
          </p:cNvGraphicFramePr>
          <p:nvPr>
            <p:extLst>
              <p:ext uri="{D42A27DB-BD31-4B8C-83A1-F6EECF244321}">
                <p14:modId xmlns:p14="http://schemas.microsoft.com/office/powerpoint/2010/main" val="3456823357"/>
              </p:ext>
            </p:extLst>
          </p:nvPr>
        </p:nvGraphicFramePr>
        <p:xfrm>
          <a:off x="486006" y="1080520"/>
          <a:ext cx="8001000" cy="1371600"/>
        </p:xfrm>
        <a:graphic>
          <a:graphicData uri="http://schemas.openxmlformats.org/drawingml/2006/table">
            <a:tbl>
              <a:tblPr firstRow="1" firstCol="1" bandRow="1"/>
              <a:tblGrid>
                <a:gridCol w="10668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239486">
                <a:tc rowSpan="2">
                  <a:txBody>
                    <a:bodyPr/>
                    <a:lstStyle/>
                    <a:p>
                      <a:pPr marL="0" marR="0">
                        <a:spcBef>
                          <a:spcPts val="0"/>
                        </a:spcBef>
                        <a:spcAft>
                          <a:spcPts val="0"/>
                        </a:spcAft>
                      </a:pPr>
                      <a:r>
                        <a:rPr lang="en-US" sz="1800" b="1" dirty="0">
                          <a:solidFill>
                            <a:schemeClr val="tx1"/>
                          </a:solidFill>
                          <a:effectLst/>
                          <a:latin typeface="+mj-lt"/>
                          <a:ea typeface="Calibri"/>
                          <a:cs typeface="Times New Roman"/>
                        </a:rPr>
                        <a:t> </a:t>
                      </a:r>
                      <a:endParaRPr lang="en-US" sz="1800" dirty="0">
                        <a:solidFill>
                          <a:schemeClr val="tx1"/>
                        </a:solidFill>
                        <a:effectLst/>
                        <a:latin typeface="+mj-lt"/>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Row Crop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tc gridSpan="2">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Hay</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extLst>
                  <a:ext uri="{0D108BD9-81ED-4DB2-BD59-A6C34878D82A}">
                    <a16:rowId xmlns:a16="http://schemas.microsoft.com/office/drawing/2014/main" val="10000"/>
                  </a:ext>
                </a:extLst>
              </a:tr>
              <a:tr h="478971">
                <a:tc vMerge="1">
                  <a:txBody>
                    <a:bodyPr/>
                    <a:lstStyle/>
                    <a:p>
                      <a:endParaRPr lang="en-US"/>
                    </a:p>
                  </a:txBody>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39486">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Median</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highlight>
                            <a:srgbClr val="FFFF00"/>
                          </a:highlight>
                          <a:latin typeface="+mj-lt"/>
                          <a:ea typeface="Arial Unicode MS"/>
                          <a:cs typeface="Times New Roman"/>
                        </a:rPr>
                        <a:t>0.65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highlight>
                            <a:srgbClr val="FFFF00"/>
                          </a:highlight>
                          <a:latin typeface="+mj-lt"/>
                          <a:ea typeface="Arial Unicode MS"/>
                          <a:cs typeface="Times New Roman"/>
                        </a:rPr>
                        <a:t>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9486">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95% C.I.</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0.44 – 0.86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0.19 – 0.45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0.14 – 0.69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0.042 – 0.31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8737542"/>
              </p:ext>
            </p:extLst>
          </p:nvPr>
        </p:nvGraphicFramePr>
        <p:xfrm>
          <a:off x="508866" y="3886200"/>
          <a:ext cx="8077201" cy="1828800"/>
        </p:xfrm>
        <a:graphic>
          <a:graphicData uri="http://schemas.openxmlformats.org/drawingml/2006/table">
            <a:tbl>
              <a:tblPr firstRow="1" firstCol="1" bandRow="1"/>
              <a:tblGrid>
                <a:gridCol w="1256453">
                  <a:extLst>
                    <a:ext uri="{9D8B030D-6E8A-4147-A177-3AD203B41FA5}">
                      <a16:colId xmlns:a16="http://schemas.microsoft.com/office/drawing/2014/main" val="20000"/>
                    </a:ext>
                  </a:extLst>
                </a:gridCol>
                <a:gridCol w="3416281">
                  <a:extLst>
                    <a:ext uri="{9D8B030D-6E8A-4147-A177-3AD203B41FA5}">
                      <a16:colId xmlns:a16="http://schemas.microsoft.com/office/drawing/2014/main" val="20001"/>
                    </a:ext>
                  </a:extLst>
                </a:gridCol>
                <a:gridCol w="3404467">
                  <a:extLst>
                    <a:ext uri="{9D8B030D-6E8A-4147-A177-3AD203B41FA5}">
                      <a16:colId xmlns:a16="http://schemas.microsoft.com/office/drawing/2014/main" val="20003"/>
                    </a:ext>
                  </a:extLst>
                </a:gridCol>
              </a:tblGrid>
              <a:tr h="36576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TP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TDP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65760">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Row crop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580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258</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Hay</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84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34</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TOTAL</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664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292</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986FE1-E130-42FF-9F2C-97C38EF11E6E}"/>
              </a:ext>
            </a:extLst>
          </p:cNvPr>
          <p:cNvSpPr txBox="1"/>
          <p:nvPr/>
        </p:nvSpPr>
        <p:spPr>
          <a:xfrm>
            <a:off x="486006" y="2895600"/>
            <a:ext cx="8001000" cy="923330"/>
          </a:xfrm>
          <a:prstGeom prst="rect">
            <a:avLst/>
          </a:prstGeom>
          <a:noFill/>
        </p:spPr>
        <p:txBody>
          <a:bodyPr wrap="square" rtlCol="0">
            <a:spAutoFit/>
          </a:bodyPr>
          <a:lstStyle/>
          <a:p>
            <a:r>
              <a:rPr lang="en-US" dirty="0">
                <a:solidFill>
                  <a:srgbClr val="4C0049"/>
                </a:solidFill>
              </a:rPr>
              <a:t>We then calculated total mass loads of phosphorus from tile drains on the Jewett Brook watershed, using the areal P loads above and the acreage of tile drained row cropland and hayland in the watershed.</a:t>
            </a:r>
          </a:p>
        </p:txBody>
      </p:sp>
    </p:spTree>
    <p:extLst>
      <p:ext uri="{BB962C8B-B14F-4D97-AF65-F5344CB8AC3E}">
        <p14:creationId xmlns:p14="http://schemas.microsoft.com/office/powerpoint/2010/main" val="3601964534"/>
      </p:ext>
    </p:extLst>
  </p:cSld>
  <p:clrMapOvr>
    <a:masterClrMapping/>
  </p:clrMapOvr>
</p:sld>
</file>

<file path=ppt/theme/theme1.xml><?xml version="1.0" encoding="utf-8"?>
<a:theme xmlns:a="http://schemas.openxmlformats.org/drawingml/2006/main" name="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2.xml><?xml version="1.0" encoding="utf-8"?>
<a:theme xmlns:a="http://schemas.openxmlformats.org/drawingml/2006/main" name="1_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TotalTime>
  <Words>738</Words>
  <Application>Microsoft Office PowerPoint</Application>
  <PresentationFormat>On-screen Show (4:3)</PresentationFormat>
  <Paragraphs>116</Paragraphs>
  <Slides>11</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Wingdings</vt:lpstr>
      <vt:lpstr>Custom Design</vt:lpstr>
      <vt:lpstr>1_Custom Design</vt:lpstr>
      <vt:lpstr>Assessment of Phosphorus Loads from Tile Drainage in the Jewett Brook Watershed of St. Albans Bay and Addison County   This project is funded by the Lake Champlain Basin Program </vt:lpstr>
      <vt:lpstr>Study objectives</vt:lpstr>
      <vt:lpstr>Tile drainage systems monitored</vt:lpstr>
      <vt:lpstr>JBT11 monitoring station</vt:lpstr>
      <vt:lpstr>Waterflux 3000 flowmeter at JBT11, April 20, 2017</vt:lpstr>
      <vt:lpstr>P concentrations in tile discharge</vt:lpstr>
      <vt:lpstr>Effects of land use/ag management</vt:lpstr>
      <vt:lpstr>JBT06 field on October 27, 2017 after manure injection</vt:lpstr>
      <vt:lpstr>P loads from JBW tile drainage</vt:lpstr>
      <vt:lpstr>Conclusions</vt:lpstr>
      <vt:lpstr>Typical instrument shelter (JBT11)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Meals</dc:creator>
  <cp:lastModifiedBy>Dave Braun</cp:lastModifiedBy>
  <cp:revision>57</cp:revision>
  <dcterms:created xsi:type="dcterms:W3CDTF">2019-01-29T13:34:55Z</dcterms:created>
  <dcterms:modified xsi:type="dcterms:W3CDTF">2019-04-24T11:52:38Z</dcterms:modified>
</cp:coreProperties>
</file>